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324" r:id="rId3"/>
    <p:sldId id="301" r:id="rId4"/>
    <p:sldId id="309" r:id="rId5"/>
    <p:sldId id="317" r:id="rId6"/>
    <p:sldId id="310" r:id="rId7"/>
    <p:sldId id="321" r:id="rId8"/>
    <p:sldId id="312" r:id="rId9"/>
    <p:sldId id="296" r:id="rId10"/>
    <p:sldId id="281" r:id="rId11"/>
    <p:sldId id="282" r:id="rId12"/>
    <p:sldId id="305" r:id="rId13"/>
    <p:sldId id="319" r:id="rId14"/>
    <p:sldId id="298" r:id="rId15"/>
    <p:sldId id="299" r:id="rId16"/>
    <p:sldId id="285" r:id="rId17"/>
    <p:sldId id="322" r:id="rId18"/>
    <p:sldId id="287" r:id="rId19"/>
    <p:sldId id="315" r:id="rId20"/>
    <p:sldId id="294" r:id="rId21"/>
    <p:sldId id="325" r:id="rId22"/>
  </p:sldIdLst>
  <p:sldSz cx="12192000" cy="6858000"/>
  <p:notesSz cx="7104063" cy="102346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ube Birgit" initials="TB" lastIdx="1" clrIdx="0">
    <p:extLst>
      <p:ext uri="{19B8F6BF-5375-455C-9EA6-DF929625EA0E}">
        <p15:presenceInfo xmlns:p15="http://schemas.microsoft.com/office/powerpoint/2012/main" userId="S-1-5-21-2190054258-3302515449-4178371610-1413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3B3B3B"/>
    <a:srgbClr val="FFFFFF"/>
    <a:srgbClr val="575756"/>
    <a:srgbClr val="9EA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/>
    <p:restoredTop sz="94676"/>
  </p:normalViewPr>
  <p:slideViewPr>
    <p:cSldViewPr snapToGrid="0">
      <p:cViewPr varScale="1">
        <p:scale>
          <a:sx n="105" d="100"/>
          <a:sy n="105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8FD6D4B-56C5-9243-A078-5C4E43618B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9C89766-7539-0F45-A225-978FBF314F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C0E891F-1734-AE4F-A9DF-982CE25956F4}" type="datetimeFigureOut">
              <a:rPr lang="de-DE" smtClean="0"/>
              <a:t>03.04.2026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3E52FD-75D6-7344-83CF-7977632DFC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B97BF6-09CE-FF46-B68E-DA29B4D267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E78D734B-A8DD-2E40-A0F7-AE996019AD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831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753F882-42CD-7948-A3CA-CE70A0F732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3145BBC-3E41-7A47-8385-5AC9AE6B324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C72268-C705-2C47-951E-99360AE08DF5}" type="datetimeFigureOut">
              <a:rPr lang="de-DE"/>
              <a:pPr>
                <a:defRPr/>
              </a:pPr>
              <a:t>03.04.2026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215C31AD-55EA-7D4B-8CAD-80BC1072C3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50DA7AB6-38A4-D042-87A3-1DBA8CEAD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5E7192-FBFF-EA4E-9713-59A5264E12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2042487-850D-BB4B-9432-2AC5E15FE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2794AD-9DC0-AB4C-9469-7EF55B1312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2794AD-9DC0-AB4C-9469-7EF55B1312E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00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2794AD-9DC0-AB4C-9469-7EF55B1312E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53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878442"/>
            <a:ext cx="9039848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rgbClr val="C8102E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3524741"/>
            <a:ext cx="9039848" cy="1096899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pic>
        <p:nvPicPr>
          <p:cNvPr id="11" name="Grafik 9">
            <a:extLst>
              <a:ext uri="{FF2B5EF4-FFF2-40B4-BE49-F238E27FC236}">
                <a16:creationId xmlns:a16="http://schemas.microsoft.com/office/drawing/2014/main" id="{BCAD329B-F68E-804D-95A8-AFAED46003B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4103" y="399046"/>
            <a:ext cx="3600000" cy="5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6E33482F-927C-C84C-A814-A1EFB9D546BD}"/>
              </a:ext>
            </a:extLst>
          </p:cNvPr>
          <p:cNvSpPr/>
          <p:nvPr userDrawn="1"/>
        </p:nvSpPr>
        <p:spPr>
          <a:xfrm>
            <a:off x="0" y="6408000"/>
            <a:ext cx="12192000" cy="450000"/>
          </a:xfrm>
          <a:prstGeom prst="rect">
            <a:avLst/>
          </a:prstGeom>
          <a:solidFill>
            <a:srgbClr val="9EA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A3020170-E963-BC46-9DD7-E375AF7C2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9890" y="6450436"/>
            <a:ext cx="68421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31354761-CA19-0E4B-A7F8-014A91429D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450437"/>
            <a:ext cx="375126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r>
              <a:rPr lang="de-AT"/>
              <a:t>Autor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/>
          </a:p>
        </p:txBody>
      </p: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E6C663E8-070D-B245-89C9-5E02C93BBC35}"/>
              </a:ext>
            </a:extLst>
          </p:cNvPr>
          <p:cNvCxnSpPr/>
          <p:nvPr userDrawn="1"/>
        </p:nvCxnSpPr>
        <p:spPr>
          <a:xfrm>
            <a:off x="0" y="6390481"/>
            <a:ext cx="12192000" cy="0"/>
          </a:xfrm>
          <a:prstGeom prst="line">
            <a:avLst/>
          </a:prstGeom>
          <a:ln w="31750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43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48800"/>
            <a:ext cx="11050373" cy="4244460"/>
          </a:xfrm>
        </p:spPr>
        <p:txBody>
          <a:bodyPr/>
          <a:lstStyle>
            <a:lvl6pPr marL="1343025" indent="-179388">
              <a:buClr>
                <a:srgbClr val="C8102E"/>
              </a:buClr>
              <a:tabLst/>
              <a:defRPr sz="1400">
                <a:latin typeface="Source Sans Pro" panose="020B0503030403020204" pitchFamily="34" charset="0"/>
                <a:ea typeface="Source Sans Pro" panose="020B0503030403020204" pitchFamily="34" charset="0"/>
              </a:defRPr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2324E1-E14C-694A-A62E-2DA958B89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9890" y="6450436"/>
            <a:ext cx="68421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275165C-EBAB-B64A-9DF7-C739CD76C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450437"/>
            <a:ext cx="375126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r>
              <a:rPr lang="de-AT"/>
              <a:t>Autor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4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3" y="1649215"/>
            <a:ext cx="6180667" cy="415939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584B1C-F1CA-F646-85B1-D2603B19F0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25050" y="1649215"/>
            <a:ext cx="4695106" cy="41593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2FE550D-DDBA-D947-9718-9A428B61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400050"/>
            <a:ext cx="6850062" cy="1109663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D16F62-D5FD-E145-8E1B-6863C66A0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9890" y="6450436"/>
            <a:ext cx="68421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905841-3DB0-3D40-A6BE-5E9479364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450437"/>
            <a:ext cx="375126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r>
              <a:rPr lang="de-AT"/>
              <a:t>Autor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2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648800"/>
            <a:ext cx="5372577" cy="421256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2047" y="1648800"/>
            <a:ext cx="5372587" cy="421256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B2A969D-BF7B-1E4E-9F01-D9231200A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9890" y="6450436"/>
            <a:ext cx="68421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915750E-4876-F140-B0D2-9E5C9164E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450437"/>
            <a:ext cx="375126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r>
              <a:rPr lang="de-AT"/>
              <a:t>Autor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24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6658"/>
            <a:ext cx="6850808" cy="13208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597B1-8BB2-8944-B6E6-AABAFD657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9890" y="6450436"/>
            <a:ext cx="68421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D2E6EF-FD75-C045-AF58-D3DAC2611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450437"/>
            <a:ext cx="375126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r>
              <a:rPr lang="de-AT"/>
              <a:t>Autor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3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F1644E-177C-B04F-BE7C-033BF089F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9890" y="6450436"/>
            <a:ext cx="68421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B257A38-6C38-9041-83A9-E3D31D945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450437"/>
            <a:ext cx="375126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r>
              <a:rPr lang="de-AT"/>
              <a:t>Autor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6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92483349-8573-DD4A-9E8D-A663678CB9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47532" y="3369650"/>
            <a:ext cx="6896936" cy="1096899"/>
          </a:xfrm>
        </p:spPr>
        <p:txBody>
          <a:bodyPr anchor="ctr" anchorCtr="0"/>
          <a:lstStyle>
            <a:lvl1pPr marL="0" indent="0" algn="l">
              <a:buNone/>
              <a:defRPr sz="3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Herzlichen Dank für Ihre Aufmerksamkeit!</a:t>
            </a:r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F9BADA6-69A4-CA4E-9F43-66BAB9665862}"/>
              </a:ext>
            </a:extLst>
          </p:cNvPr>
          <p:cNvSpPr/>
          <p:nvPr userDrawn="1"/>
        </p:nvSpPr>
        <p:spPr>
          <a:xfrm>
            <a:off x="0" y="6408000"/>
            <a:ext cx="12192000" cy="450000"/>
          </a:xfrm>
          <a:prstGeom prst="rect">
            <a:avLst/>
          </a:prstGeom>
          <a:solidFill>
            <a:srgbClr val="9EA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C18BEF9-ADB0-DA41-9810-0301C784D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9890" y="6450436"/>
            <a:ext cx="68421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3FE919E-0609-0849-95D4-60DF5B4BA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450437"/>
            <a:ext cx="375126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r>
              <a:rPr lang="de-AT"/>
              <a:t>Autor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/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6FE7A954-9B2B-7A40-B3F5-62E663EEB1BA}"/>
              </a:ext>
            </a:extLst>
          </p:cNvPr>
          <p:cNvCxnSpPr/>
          <p:nvPr userDrawn="1"/>
        </p:nvCxnSpPr>
        <p:spPr>
          <a:xfrm>
            <a:off x="0" y="6390481"/>
            <a:ext cx="12192000" cy="0"/>
          </a:xfrm>
          <a:prstGeom prst="line">
            <a:avLst/>
          </a:prstGeom>
          <a:ln w="31750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39BF3164-98B3-0941-AD7D-E1D798AFE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29" y="2200514"/>
            <a:ext cx="6882742" cy="6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0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9D70F448-EC22-C74E-ABCA-6B70B3532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" y="57150"/>
            <a:ext cx="12001500" cy="67437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FCC46CA-102C-C14E-B9CC-C8831C853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50" y="5988518"/>
            <a:ext cx="3495453" cy="3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6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izza, Backofen, Natur, Feuer enthält.&#10;&#10;Automatisch generierte Beschreibung">
            <a:extLst>
              <a:ext uri="{FF2B5EF4-FFF2-40B4-BE49-F238E27FC236}">
                <a16:creationId xmlns:a16="http://schemas.microsoft.com/office/drawing/2014/main" id="{F952C206-D9C1-3343-8866-1F994F64B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4B9F3E-15CF-E544-B8F8-3D6CB3534C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7" y="482600"/>
            <a:ext cx="3495453" cy="3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5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Auto, drinnen enthält.&#10;&#10;Automatisch generierte Beschreibung">
            <a:extLst>
              <a:ext uri="{FF2B5EF4-FFF2-40B4-BE49-F238E27FC236}">
                <a16:creationId xmlns:a16="http://schemas.microsoft.com/office/drawing/2014/main" id="{5176132E-4ECC-2C4D-B9FE-8EEE95584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70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D28BDD7-3126-8D4B-A078-C8B35F181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50" y="442958"/>
            <a:ext cx="3495453" cy="3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2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traße, Himmel, draußen, LKW enthält.&#10;&#10;Automatisch generierte Beschreibung">
            <a:extLst>
              <a:ext uri="{FF2B5EF4-FFF2-40B4-BE49-F238E27FC236}">
                <a16:creationId xmlns:a16="http://schemas.microsoft.com/office/drawing/2014/main" id="{B2FC7520-6B18-494A-B67B-2F9468698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0094" cy="685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2196FD8-36B2-D744-88F1-A962D5436B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0" y="451318"/>
            <a:ext cx="3495453" cy="3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4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Ebene, draußen, Himmel, Flugzeug enthält.&#10;&#10;Automatisch generierte Beschreibung">
            <a:extLst>
              <a:ext uri="{FF2B5EF4-FFF2-40B4-BE49-F238E27FC236}">
                <a16:creationId xmlns:a16="http://schemas.microsoft.com/office/drawing/2014/main" id="{3B26A87D-A16B-A84F-A49F-A2D9E1AEFA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7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489E03F-4C9B-0648-AC57-895044204F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483068"/>
            <a:ext cx="3495453" cy="3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außen, Himmel, Gras, LKW enthält.&#10;&#10;Automatisch generierte Beschreibung">
            <a:extLst>
              <a:ext uri="{FF2B5EF4-FFF2-40B4-BE49-F238E27FC236}">
                <a16:creationId xmlns:a16="http://schemas.microsoft.com/office/drawing/2014/main" id="{C7E49B8D-E8B8-8C45-B46D-48975C2A02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7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367C83B-87B7-C040-90FC-DE41620054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483068"/>
            <a:ext cx="3495453" cy="3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84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Transport, draußen, Boot enthält.&#10;&#10;Automatisch generierte Beschreibung">
            <a:extLst>
              <a:ext uri="{FF2B5EF4-FFF2-40B4-BE49-F238E27FC236}">
                <a16:creationId xmlns:a16="http://schemas.microsoft.com/office/drawing/2014/main" id="{7E211695-729D-6F41-851B-9C2F24EB33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7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1DECA15-5333-444F-A6C6-A8B50D7AF9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502118"/>
            <a:ext cx="3495453" cy="3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9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blau enthält.&#10;&#10;Automatisch generierte Beschreibung">
            <a:extLst>
              <a:ext uri="{FF2B5EF4-FFF2-40B4-BE49-F238E27FC236}">
                <a16:creationId xmlns:a16="http://schemas.microsoft.com/office/drawing/2014/main" id="{16348072-E5B1-CA48-B53C-9F39B280A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70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DC7CDAF-2D6B-A74E-87FE-3F57A6D81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483068"/>
            <a:ext cx="3495453" cy="32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5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0ACD2E9-E0B2-2B42-8A77-C9608890C063}"/>
              </a:ext>
            </a:extLst>
          </p:cNvPr>
          <p:cNvSpPr/>
          <p:nvPr userDrawn="1"/>
        </p:nvSpPr>
        <p:spPr>
          <a:xfrm>
            <a:off x="0" y="6408000"/>
            <a:ext cx="12192000" cy="450000"/>
          </a:xfrm>
          <a:prstGeom prst="rect">
            <a:avLst/>
          </a:prstGeom>
          <a:solidFill>
            <a:srgbClr val="9EA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3C1C467-DADF-414B-8D37-11F4538EC2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400050"/>
            <a:ext cx="6850062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 bearbeiten</a:t>
            </a:r>
            <a:endParaRPr lang="en-US" altLang="de-DE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61CB6C9-20D9-1646-8FB6-E1831C23F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865313"/>
            <a:ext cx="1106624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 bearbeiten</a:t>
            </a:r>
          </a:p>
          <a:p>
            <a:pPr lvl="1"/>
            <a:r>
              <a:rPr lang="de-DE" altLang="de-DE"/>
              <a:t>Erste Ebene bearbeiten</a:t>
            </a:r>
          </a:p>
          <a:p>
            <a:pPr lvl="2"/>
            <a:r>
              <a:rPr lang="de-DE" altLang="de-DE"/>
              <a:t>Zweite Ebene</a:t>
            </a:r>
          </a:p>
          <a:p>
            <a:pPr lvl="3"/>
            <a:r>
              <a:rPr lang="de-DE" altLang="de-DE"/>
              <a:t>Dritte Ebene</a:t>
            </a:r>
          </a:p>
          <a:p>
            <a:pPr lvl="4"/>
            <a:r>
              <a:rPr lang="de-DE" altLang="de-DE"/>
              <a:t>Vierte Ebene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5ED68-F0A7-FE43-9575-B333A5F40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9890" y="6450436"/>
            <a:ext cx="684213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924B7-C92F-AD4B-B09D-DD78DF6B3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7863" y="6450437"/>
            <a:ext cx="3751262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>
              <a:defRPr/>
            </a:pPr>
            <a:r>
              <a:rPr lang="de-AT"/>
              <a:t>Autor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569BCE8C-A8DE-3242-9F6C-B15EA0992942}"/>
              </a:ext>
            </a:extLst>
          </p:cNvPr>
          <p:cNvCxnSpPr/>
          <p:nvPr userDrawn="1"/>
        </p:nvCxnSpPr>
        <p:spPr>
          <a:xfrm>
            <a:off x="0" y="6390481"/>
            <a:ext cx="12192000" cy="0"/>
          </a:xfrm>
          <a:prstGeom prst="line">
            <a:avLst/>
          </a:prstGeom>
          <a:ln w="31750">
            <a:solidFill>
              <a:srgbClr val="C810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CBBAA608-BA7B-8A46-859B-FAD5CB10F36C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103" y="511963"/>
            <a:ext cx="3600000" cy="33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79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80" r:id="rId1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2">
              <a:lumMod val="25000"/>
            </a:schemeClr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Source Sans Pro Semibold" panose="020B050303040302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8102E"/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Source Sans Pro Semibold" panose="020B0503030403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8102E"/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Source Sans Pro Semibold" panose="020B0503030403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8102E"/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Source Sans Pro Semibold" panose="020B0503030403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C8102E"/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Source Sans Pro Semibold" panose="020B05030304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rtl="0" eaLnBrk="1" fontAlgn="base" hangingPunct="1">
        <a:spcBef>
          <a:spcPts val="1000"/>
        </a:spcBef>
        <a:spcAft>
          <a:spcPct val="0"/>
        </a:spcAft>
        <a:buClr>
          <a:srgbClr val="C8102E"/>
        </a:buClr>
        <a:buSzPct val="80000"/>
        <a:buFont typeface="Wingdings 3" pitchFamily="2" charset="2"/>
        <a:defRPr sz="2600" b="1" kern="1200">
          <a:solidFill>
            <a:schemeClr val="bg2">
              <a:lumMod val="25000"/>
            </a:schemeClr>
          </a:solidFill>
          <a:latin typeface="Source Sans Pro Semibold" panose="020B0503030403020204" pitchFamily="34" charset="0"/>
          <a:ea typeface="Source Sans Pro Semibold" panose="020B0503030403020204" pitchFamily="34" charset="0"/>
          <a:cs typeface="Source Sans Pro Semibold" panose="020B0503030403020204" pitchFamily="34" charset="0"/>
        </a:defRPr>
      </a:lvl1pPr>
      <a:lvl2pPr marL="311150" indent="-287338" algn="l" defTabSz="457200" rtl="0" eaLnBrk="1" fontAlgn="base" hangingPunct="1">
        <a:spcBef>
          <a:spcPts val="1000"/>
        </a:spcBef>
        <a:spcAft>
          <a:spcPct val="0"/>
        </a:spcAft>
        <a:buClr>
          <a:srgbClr val="C8102E"/>
        </a:buClr>
        <a:buSzPct val="80000"/>
        <a:buFont typeface="Wingdings 3" pitchFamily="2" charset="2"/>
        <a:buChar char=""/>
        <a:defRPr sz="24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2pPr>
      <a:lvl3pPr marL="622300" indent="-261938" algn="l" defTabSz="457200" rtl="0" eaLnBrk="1" fontAlgn="base" hangingPunct="1">
        <a:spcBef>
          <a:spcPts val="1000"/>
        </a:spcBef>
        <a:spcAft>
          <a:spcPct val="0"/>
        </a:spcAft>
        <a:buClr>
          <a:srgbClr val="C8102E"/>
        </a:buClr>
        <a:buSzPct val="80000"/>
        <a:buFont typeface="Wingdings 3" pitchFamily="2" charset="2"/>
        <a:buChar char=""/>
        <a:defRPr sz="20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3pPr>
      <a:lvl4pPr marL="846138" indent="-223838" algn="l" defTabSz="457200" rtl="0" eaLnBrk="1" fontAlgn="base" hangingPunct="1">
        <a:spcBef>
          <a:spcPts val="1000"/>
        </a:spcBef>
        <a:spcAft>
          <a:spcPct val="0"/>
        </a:spcAft>
        <a:buClr>
          <a:srgbClr val="C8102E"/>
        </a:buClr>
        <a:buSzPct val="80000"/>
        <a:buFont typeface="Wingdings 3" pitchFamily="2" charset="2"/>
        <a:buChar char=""/>
        <a:defRPr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4pPr>
      <a:lvl5pPr marL="1157288" indent="-223838" algn="l" defTabSz="457200" rtl="0" eaLnBrk="1" fontAlgn="base" hangingPunct="1">
        <a:spcBef>
          <a:spcPts val="1000"/>
        </a:spcBef>
        <a:spcAft>
          <a:spcPct val="0"/>
        </a:spcAft>
        <a:buClr>
          <a:srgbClr val="C8102E"/>
        </a:buClr>
        <a:buSzPct val="80000"/>
        <a:buFont typeface="Wingdings 3" pitchFamily="2" charset="2"/>
        <a:buChar char=""/>
        <a:defRPr sz="160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rb-guss.com/wp-content/uploads/2021/01/MRB-Guss-finale-Version-V3-25MB.mp4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21" Type="http://schemas.openxmlformats.org/officeDocument/2006/relationships/image" Target="../media/image74.png"/><Relationship Id="rId34" Type="http://schemas.openxmlformats.org/officeDocument/2006/relationships/image" Target="../media/image87.jpeg"/><Relationship Id="rId7" Type="http://schemas.openxmlformats.org/officeDocument/2006/relationships/image" Target="../media/image60.png"/><Relationship Id="rId12" Type="http://schemas.openxmlformats.org/officeDocument/2006/relationships/image" Target="../media/image65.jpeg"/><Relationship Id="rId17" Type="http://schemas.openxmlformats.org/officeDocument/2006/relationships/image" Target="../media/image70.png"/><Relationship Id="rId25" Type="http://schemas.openxmlformats.org/officeDocument/2006/relationships/image" Target="../media/image78.png"/><Relationship Id="rId33" Type="http://schemas.openxmlformats.org/officeDocument/2006/relationships/image" Target="../media/image86.png"/><Relationship Id="rId2" Type="http://schemas.openxmlformats.org/officeDocument/2006/relationships/image" Target="../media/image55.png"/><Relationship Id="rId16" Type="http://schemas.openxmlformats.org/officeDocument/2006/relationships/image" Target="../media/image69.jpeg"/><Relationship Id="rId20" Type="http://schemas.openxmlformats.org/officeDocument/2006/relationships/image" Target="../media/image73.png"/><Relationship Id="rId29" Type="http://schemas.openxmlformats.org/officeDocument/2006/relationships/image" Target="../media/image8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24" Type="http://schemas.openxmlformats.org/officeDocument/2006/relationships/image" Target="../media/image77.png"/><Relationship Id="rId32" Type="http://schemas.openxmlformats.org/officeDocument/2006/relationships/image" Target="../media/image85.png"/><Relationship Id="rId37" Type="http://schemas.openxmlformats.org/officeDocument/2006/relationships/image" Target="../media/image90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36" Type="http://schemas.openxmlformats.org/officeDocument/2006/relationships/image" Target="../media/image89.jpeg"/><Relationship Id="rId10" Type="http://schemas.openxmlformats.org/officeDocument/2006/relationships/image" Target="../media/image63.png"/><Relationship Id="rId19" Type="http://schemas.openxmlformats.org/officeDocument/2006/relationships/image" Target="../media/image72.png"/><Relationship Id="rId31" Type="http://schemas.openxmlformats.org/officeDocument/2006/relationships/image" Target="../media/image84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jpeg"/><Relationship Id="rId30" Type="http://schemas.openxmlformats.org/officeDocument/2006/relationships/image" Target="../media/image83.png"/><Relationship Id="rId35" Type="http://schemas.openxmlformats.org/officeDocument/2006/relationships/image" Target="../media/image88.png"/><Relationship Id="rId8" Type="http://schemas.openxmlformats.org/officeDocument/2006/relationships/image" Target="../media/image61.png"/><Relationship Id="rId3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66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73A0AA32-6E11-8742-B780-95916C4972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7757092" cy="671208"/>
          </a:xfrm>
        </p:spPr>
        <p:txBody>
          <a:bodyPr/>
          <a:lstStyle/>
          <a:p>
            <a:r>
              <a:rPr lang="de-D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Kernmacherei</a:t>
            </a:r>
            <a:endParaRPr lang="de-D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4752000" y="1368000"/>
            <a:ext cx="6975706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9 Kernschießmaschinen 20, 25 und 40l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Coldbox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Verfahren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Manuelle Bedienung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Halb- und vollautomatische Bedienung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Automatisches Hochregallager </a:t>
            </a:r>
          </a:p>
        </p:txBody>
      </p:sp>
      <p:pic>
        <p:nvPicPr>
          <p:cNvPr id="4" name="Grafik 3" descr="Ein Bild, das Gerüstbau enthält.&#10;&#10;Automatisch generierte Beschreibung">
            <a:extLst>
              <a:ext uri="{FF2B5EF4-FFF2-40B4-BE49-F238E27FC236}">
                <a16:creationId xmlns:a16="http://schemas.microsoft.com/office/drawing/2014/main" id="{4466A30F-71B4-0043-B377-80E384338D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0" r="13853"/>
          <a:stretch/>
        </p:blipFill>
        <p:spPr>
          <a:xfrm>
            <a:off x="0" y="1368000"/>
            <a:ext cx="4322618" cy="4320000"/>
          </a:xfrm>
          <a:prstGeom prst="rect">
            <a:avLst/>
          </a:prstGeom>
        </p:spPr>
      </p:pic>
      <p:pic>
        <p:nvPicPr>
          <p:cNvPr id="7" name="Grafik 6" descr="Ein Bild, das Gebäude, orange, Werkzeug enthält.&#10;&#10;Automatisch generierte Beschreibung">
            <a:extLst>
              <a:ext uri="{FF2B5EF4-FFF2-40B4-BE49-F238E27FC236}">
                <a16:creationId xmlns:a16="http://schemas.microsoft.com/office/drawing/2014/main" id="{7D4DA756-BDF6-BE4E-B490-D3A9BC9074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2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6850808" cy="639236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Schmelzerei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4752000" y="1368000"/>
            <a:ext cx="697570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Schmelzleistung: 12-14 t/h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 Mittelfrequenzöfen 8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to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im Tandembetrieb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 Warmhalteofen 8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to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Magnesiumbehandlung mit GF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Konverterverfahren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Grafik 7" descr="Ein Bild, das drinnen, Kochen, Pfanne enthält.&#10;&#10;Automatisch generierte Beschreibung">
            <a:extLst>
              <a:ext uri="{FF2B5EF4-FFF2-40B4-BE49-F238E27FC236}">
                <a16:creationId xmlns:a16="http://schemas.microsoft.com/office/drawing/2014/main" id="{85652D0E-97B3-1648-8956-85A47A0BC2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0" r="13234"/>
          <a:stretch/>
        </p:blipFill>
        <p:spPr>
          <a:xfrm>
            <a:off x="0" y="1368000"/>
            <a:ext cx="4322618" cy="4320000"/>
          </a:xfrm>
          <a:prstGeom prst="rect">
            <a:avLst/>
          </a:prstGeom>
        </p:spPr>
      </p:pic>
      <p:pic>
        <p:nvPicPr>
          <p:cNvPr id="11" name="Grafik 10" descr="Ein Bild, das draußen, Bordstein enthält.&#10;&#10;Automatisch generierte Beschreibung">
            <a:extLst>
              <a:ext uri="{FF2B5EF4-FFF2-40B4-BE49-F238E27FC236}">
                <a16:creationId xmlns:a16="http://schemas.microsoft.com/office/drawing/2014/main" id="{6388AAF6-8FC2-6547-99B5-71B15C07F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" y="1368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7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863" y="400050"/>
            <a:ext cx="6850062" cy="629449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Werkstoffe</a:t>
            </a:r>
            <a:r>
              <a:rPr lang="de-DE" dirty="0">
                <a:solidFill>
                  <a:srgbClr val="C00000"/>
                </a:solidFill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52000" y="1368000"/>
            <a:ext cx="6475777" cy="4244460"/>
          </a:xfrm>
        </p:spPr>
        <p:txBody>
          <a:bodyPr/>
          <a:lstStyle/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Grauguss </a:t>
            </a: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GJL 200 - 300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Sphäroguss</a:t>
            </a: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GJS 400 - 850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Heißwerkstoffe</a:t>
            </a: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GJS/GJV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SiMo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, GJS/GJV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SiMoNi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GJS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SiMo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1000</a:t>
            </a: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Entwicklung kundenspezifischer Werkstoffeigenschaften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6B4EBEF9-2BF7-A04B-9D92-5688E6CB7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5BF3BC-DE3E-1E4A-9881-214569A8B9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7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863" y="400050"/>
            <a:ext cx="6850062" cy="629449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C00000"/>
                </a:solidFill>
                <a:cs typeface="Arial" panose="020B0604020202020204" pitchFamily="34" charset="0"/>
              </a:rPr>
              <a:t>Werkstoffe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36823" y="1368000"/>
            <a:ext cx="4507280" cy="4244460"/>
          </a:xfrm>
        </p:spPr>
        <p:txBody>
          <a:bodyPr/>
          <a:lstStyle/>
          <a:p>
            <a:pPr lvl="1"/>
            <a:r>
              <a:rPr lang="de-DE" dirty="0">
                <a:cs typeface="+mn-cs"/>
              </a:rPr>
              <a:t>Grauguss </a:t>
            </a: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DE" dirty="0">
                <a:cs typeface="+mn-cs"/>
              </a:rPr>
              <a:t>GJL 200 - 300</a:t>
            </a:r>
          </a:p>
          <a:p>
            <a:pPr lvl="1"/>
            <a:r>
              <a:rPr lang="de-DE" dirty="0">
                <a:cs typeface="+mn-cs"/>
              </a:rPr>
              <a:t>Sphäroguss</a:t>
            </a: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DE" dirty="0">
                <a:cs typeface="+mn-cs"/>
              </a:rPr>
              <a:t>GJS 400 - 850</a:t>
            </a:r>
          </a:p>
          <a:p>
            <a:pPr lvl="1"/>
            <a:r>
              <a:rPr lang="de-DE" dirty="0">
                <a:cs typeface="+mn-cs"/>
              </a:rPr>
              <a:t>Heißwerkstoffe</a:t>
            </a:r>
          </a:p>
          <a:p>
            <a:pPr lvl="2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de-DE" dirty="0">
                <a:cs typeface="+mn-cs"/>
              </a:rPr>
              <a:t>GJS/GJV </a:t>
            </a:r>
            <a:r>
              <a:rPr lang="de-DE" dirty="0" err="1">
                <a:cs typeface="+mn-cs"/>
              </a:rPr>
              <a:t>SiMo</a:t>
            </a:r>
            <a:r>
              <a:rPr lang="de-DE" dirty="0">
                <a:cs typeface="+mn-cs"/>
              </a:rPr>
              <a:t> , GJS/GJV </a:t>
            </a:r>
            <a:r>
              <a:rPr lang="de-DE" dirty="0" err="1">
                <a:cs typeface="+mn-cs"/>
              </a:rPr>
              <a:t>SiMoNi</a:t>
            </a:r>
            <a:r>
              <a:rPr lang="de-DE" dirty="0">
                <a:cs typeface="+mn-cs"/>
              </a:rPr>
              <a:t>, GJS </a:t>
            </a:r>
            <a:r>
              <a:rPr lang="de-DE" dirty="0" err="1">
                <a:cs typeface="+mn-cs"/>
              </a:rPr>
              <a:t>SiMo</a:t>
            </a:r>
            <a:r>
              <a:rPr lang="de-DE" dirty="0">
                <a:cs typeface="+mn-cs"/>
              </a:rPr>
              <a:t> 1000</a:t>
            </a:r>
          </a:p>
          <a:p>
            <a:pPr lvl="1"/>
            <a:r>
              <a:rPr lang="de-DE" dirty="0">
                <a:cs typeface="+mn-cs"/>
              </a:rPr>
              <a:t>Entwicklung kundenspezifischer Werkstoffeigenschaften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6B4EBEF9-2BF7-A04B-9D92-5688E6CB7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B5BF3BC-DE3E-1E4A-9881-214569A8B9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73"/>
            <a:ext cx="6850061" cy="685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97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6850808" cy="697397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Formanlage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1" name="Textfeld 10"/>
          <p:cNvSpPr txBox="1"/>
          <p:nvPr/>
        </p:nvSpPr>
        <p:spPr>
          <a:xfrm>
            <a:off x="4752000" y="1367870"/>
            <a:ext cx="6975706" cy="439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Horizontale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Hansberg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Grünsand-Anlage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Kastenformat 760 x 560 x 180/190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220 Formen pro Stunde – 16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sek.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/Form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Kerneinlegemöglichkeiten:</a:t>
            </a:r>
          </a:p>
          <a:p>
            <a:pPr marL="823912" lvl="2" indent="-342900" eaLnBrk="1" hangingPunct="1">
              <a:spcBef>
                <a:spcPts val="400"/>
              </a:spcBef>
              <a:buClr>
                <a:srgbClr val="C8102E"/>
              </a:buClr>
              <a:buSzPct val="80000"/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Manuell in Sandform</a:t>
            </a:r>
          </a:p>
          <a:p>
            <a:pPr marL="823912" lvl="2" indent="-342900" eaLnBrk="1" hangingPunct="1">
              <a:spcBef>
                <a:spcPts val="400"/>
              </a:spcBef>
              <a:buClr>
                <a:srgbClr val="C8102E"/>
              </a:buClr>
              <a:buSzPct val="80000"/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 Rundtisch für Robotereinlegen </a:t>
            </a:r>
          </a:p>
          <a:p>
            <a:pPr marL="823912" lvl="2" indent="-342900" eaLnBrk="1" hangingPunct="1">
              <a:spcBef>
                <a:spcPts val="400"/>
              </a:spcBef>
              <a:buClr>
                <a:srgbClr val="C8102E"/>
              </a:buClr>
              <a:buSzPct val="80000"/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Direkt aus Hochregallager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Zwei Druckgießöfen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Automatische Gießsteuerung und  Gießstrahlimpfung mit Überwachung</a:t>
            </a:r>
          </a:p>
        </p:txBody>
      </p:sp>
      <p:pic>
        <p:nvPicPr>
          <p:cNvPr id="8" name="Grafik 7" descr="Ein Bild, das Person, drinnen enthält.&#10;&#10;Automatisch generierte Beschreibung">
            <a:extLst>
              <a:ext uri="{FF2B5EF4-FFF2-40B4-BE49-F238E27FC236}">
                <a16:creationId xmlns:a16="http://schemas.microsoft.com/office/drawing/2014/main" id="{822C9CB7-6C3E-D843-B2A2-556952EF3A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870"/>
            <a:ext cx="4320000" cy="4320000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DB2E8189-37F1-1744-8592-DB059756DD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87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Einkaufswagen, Möbel, Abfall, mehrere enthält.&#10;&#10;Automatisch generierte Beschreibung">
            <a:extLst>
              <a:ext uri="{FF2B5EF4-FFF2-40B4-BE49-F238E27FC236}">
                <a16:creationId xmlns:a16="http://schemas.microsoft.com/office/drawing/2014/main" id="{3DD4F42F-80A5-DC43-A31C-8B487DCE79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7998"/>
            <a:ext cx="4320000" cy="432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6850808" cy="652025"/>
          </a:xfrm>
        </p:spPr>
        <p:txBody>
          <a:bodyPr/>
          <a:lstStyle/>
          <a:p>
            <a:r>
              <a:rPr lang="de-DE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Rohguss</a:t>
            </a:r>
            <a:endParaRPr lang="de-D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752000" y="1368000"/>
            <a:ext cx="6975706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Manuelle Putz- und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Entgratplätze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Automatisierte Trenn- und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Entgratzellen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mit Roboter und Handschleifplatz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Automatisierte Stanz-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Entgratzellen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Integrierte Thermographie Prüfung und Endoskopie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Grundierung/Lackierung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Inhouse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AE7B0E9-5FF5-B04F-B4C7-B01C45B562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997"/>
            <a:ext cx="4320001" cy="4320001"/>
          </a:xfrm>
          <a:prstGeom prst="rect">
            <a:avLst/>
          </a:prstGeom>
        </p:spPr>
      </p:pic>
      <p:pic>
        <p:nvPicPr>
          <p:cNvPr id="4" name="Grafik 3" descr="Ein Bild, das drinnen, Maschine, mehrere enthält.&#10;&#10;Automatisch generierte Beschreibung">
            <a:extLst>
              <a:ext uri="{FF2B5EF4-FFF2-40B4-BE49-F238E27FC236}">
                <a16:creationId xmlns:a16="http://schemas.microsoft.com/office/drawing/2014/main" id="{06EB7601-7A74-6745-B585-7B3466CF28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7996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5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6850808" cy="611341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Bearbeitung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752000" y="1368198"/>
            <a:ext cx="6975706" cy="535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10 CNC-Bearbeitungszentren 4-Achs</a:t>
            </a:r>
          </a:p>
          <a:p>
            <a:pPr marL="823912" lvl="2" indent="-342900" eaLnBrk="1" hangingPunct="1">
              <a:spcBef>
                <a:spcPts val="400"/>
              </a:spcBef>
              <a:buClr>
                <a:srgbClr val="C8102E"/>
              </a:buClr>
              <a:buSzPct val="80000"/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SW BA600, SW BA422</a:t>
            </a:r>
          </a:p>
          <a:p>
            <a:pPr marL="823912" lvl="2" indent="-342900" eaLnBrk="1" hangingPunct="1">
              <a:spcBef>
                <a:spcPts val="400"/>
              </a:spcBef>
              <a:buClr>
                <a:srgbClr val="C8102E"/>
              </a:buClr>
              <a:buSzPct val="80000"/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Bestückung: manuell oder automatisiert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4 CNC-Bearbeitungszentren 5-Achs</a:t>
            </a:r>
          </a:p>
          <a:p>
            <a:pPr marL="823912" lvl="2" indent="-342900" eaLnBrk="1" hangingPunct="1">
              <a:spcBef>
                <a:spcPts val="400"/>
              </a:spcBef>
              <a:buClr>
                <a:srgbClr val="C8102E"/>
              </a:buClr>
              <a:buSzPct val="80000"/>
              <a:buFont typeface="Wingdings" panose="05000000000000000000" pitchFamily="2" charset="2"/>
              <a:buChar char="Ø"/>
            </a:pPr>
            <a:r>
              <a:rPr lang="de-AT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Mikron, Hermle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1 CNC-Drehmaschine (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Emag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)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Automatische Palettierung von Gussteilen aus Box mittels Roboter Kamerasystem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Waschen,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Lecktestprüfung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Schweißen, Montage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DMC Lasern und Prägen</a:t>
            </a:r>
          </a:p>
          <a:p>
            <a:pPr>
              <a:spcAft>
                <a:spcPts val="1200"/>
              </a:spcAft>
            </a:pP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10A5CF68-B9CA-FC40-AF55-14561ADE6A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  <p:pic>
        <p:nvPicPr>
          <p:cNvPr id="7" name="Grafik 6" descr="Ein Bild, das drinnen, Küche, Metall, Stahl enthält.&#10;&#10;Automatisch generierte Beschreibung">
            <a:extLst>
              <a:ext uri="{FF2B5EF4-FFF2-40B4-BE49-F238E27FC236}">
                <a16:creationId xmlns:a16="http://schemas.microsoft.com/office/drawing/2014/main" id="{CCF8C020-841A-D84A-A9AE-F63DA43210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68000"/>
            <a:ext cx="4319999" cy="43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7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 Automatisierungsabteilung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MRB Guss | </a:t>
            </a:r>
            <a:fld id="{8B063E7E-95DD-314F-A740-00A373145D35}" type="datetime1">
              <a:rPr lang="de-AT" smtClean="0"/>
              <a:pPr>
                <a:defRPr/>
              </a:pPr>
              <a:t>03.04.2026</a:t>
            </a:fld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752000" y="1368000"/>
            <a:ext cx="6992392" cy="4344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Automatisierung von bestehenden Anlagen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Automatisierung von neuen Anlagen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Elektrik, Mechanik und Steuerungstechnik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Planung, Konstruktion, Aufbau und Inbetriebnahme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Prozess und Taktzeitoptimierung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Steigerung der Anlagenverfügbarkeit durch Produktionsschichtbegleitung</a:t>
            </a:r>
          </a:p>
          <a:p>
            <a:pPr>
              <a:spcBef>
                <a:spcPts val="1000"/>
              </a:spcBef>
            </a:pPr>
            <a:endParaRPr lang="de-AT" sz="1200" dirty="0"/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Ein Bild, das Text, orange enthält.&#10;&#10;Automatisch generierte Beschreibung">
            <a:extLst>
              <a:ext uri="{FF2B5EF4-FFF2-40B4-BE49-F238E27FC236}">
                <a16:creationId xmlns:a16="http://schemas.microsoft.com/office/drawing/2014/main" id="{82813905-E054-2D6B-3B5A-01E53CF730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17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6850808" cy="639236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Qualitätsausstattung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671004" y="1368000"/>
            <a:ext cx="6992392" cy="4534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3D-GOM Vermessung mit ATOS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Digitizer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Zeiss Messmaschinen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Separate Waschanlage für Restschmutzanalysen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Automatische Messlehren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CT Röntgenanlage Zeiss /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Bosello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450 KV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Ultraschallprüfung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Lunkerschnitte</a:t>
            </a:r>
            <a:endParaRPr lang="de-AT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</a:pPr>
            <a:endParaRPr lang="de-AT" sz="1600" dirty="0"/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A59DEF9-FEDD-8648-B706-B928EE0AC3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69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6850808" cy="626447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Laborausstattung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671004" y="1368000"/>
            <a:ext cx="6992392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Leco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Kohlenstoffbestimmung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Zugprüfung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Schliffbildauswertung/Analytik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Härteprüfung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Spektralanalysegeräte OBLF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Formstoffprüfungen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endParaRPr lang="de-AT" sz="2400" dirty="0">
              <a:solidFill>
                <a:schemeClr val="bg2">
                  <a:lumMod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spcBef>
                <a:spcPts val="1000"/>
              </a:spcBef>
            </a:pPr>
            <a:endParaRPr lang="de-AT" sz="1600" dirty="0"/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Ein Bild, das Person enthält.&#10;&#10;Automatisch generierte Beschreibung">
            <a:extLst>
              <a:ext uri="{FF2B5EF4-FFF2-40B4-BE49-F238E27FC236}">
                <a16:creationId xmlns:a16="http://schemas.microsoft.com/office/drawing/2014/main" id="{3103F532-61BA-6B4E-9F45-8DAEE5FFEA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260D9F6-C2B9-BD45-B7A3-36021538EF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6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6727388" cy="549714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ea typeface="Source Sans Pro Semibold"/>
                <a:cs typeface="Arial" panose="020B0604020202020204" pitchFamily="34" charset="0"/>
              </a:rPr>
              <a:t>Überblick</a:t>
            </a:r>
            <a:endParaRPr lang="de-D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pic>
        <p:nvPicPr>
          <p:cNvPr id="8" name="Grafik 7" descr="Ein Bild, das draußen, Haus, Gras, Baum enthält.&#10;&#10;Automatisch generierte Beschreibung">
            <a:extLst>
              <a:ext uri="{FF2B5EF4-FFF2-40B4-BE49-F238E27FC236}">
                <a16:creationId xmlns:a16="http://schemas.microsoft.com/office/drawing/2014/main" id="{C554F4B9-5069-D031-254F-389D710566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5" y="1145963"/>
            <a:ext cx="11390809" cy="419980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77334" y="1478703"/>
            <a:ext cx="5768546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220 Mitarbeiter</a:t>
            </a:r>
          </a:p>
          <a:p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Umsatz 2025: 62 Mio. EUR </a:t>
            </a:r>
            <a:endParaRPr lang="de-AT" sz="2800" dirty="0">
              <a:solidFill>
                <a:schemeClr val="bg1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Kapazität: 1 </a:t>
            </a:r>
            <a:r>
              <a:rPr lang="de-AT" sz="2800" dirty="0" err="1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Mio</a:t>
            </a:r>
            <a:r>
              <a:rPr lang="de-AT" sz="2800" dirty="0">
                <a:solidFill>
                  <a:schemeClr val="bg1"/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Formkästen p.a. </a:t>
            </a:r>
            <a:endParaRPr lang="de-AT" sz="2800" dirty="0">
              <a:solidFill>
                <a:schemeClr val="bg1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 descr="Filmklappe mit einfarbiger Füllung">
            <a:hlinkClick r:id="rId3"/>
            <a:extLst>
              <a:ext uri="{FF2B5EF4-FFF2-40B4-BE49-F238E27FC236}">
                <a16:creationId xmlns:a16="http://schemas.microsoft.com/office/drawing/2014/main" id="{B48D1C33-AD11-554F-9A57-2C07365B3ED9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43493" y="4689987"/>
            <a:ext cx="655781" cy="65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44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00" y="394305"/>
            <a:ext cx="6850808" cy="590433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Zertifizierungen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dirty="0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Guss | </a:t>
            </a:r>
            <a:fld id="{CA9A6A06-8F74-384B-9C76-BA417014508B}" type="datetime1">
              <a:rPr lang="de-AT" dirty="0" smtClean="0"/>
              <a:t>03.04.2026</a:t>
            </a:fld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619625" y="1368000"/>
            <a:ext cx="7108081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Vollständige Zertifizierungen im integrierten Managementsystem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</a:p>
          <a:p>
            <a:endParaRPr lang="de-AT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Qualitätsmanagementsystem ISO 9001:2015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Umweltmanagementsystem ISO 14001:2015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Arbeits-Gesundheits-und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Sicherheits-Managementsystem ISO 45001:2018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7FE4C32-6477-5449-87F3-E5C7EE8AE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B7EA4D2-92B7-3846-BCA3-495619A461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45" y="4271262"/>
            <a:ext cx="176635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3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24" y="268768"/>
            <a:ext cx="6850808" cy="555992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ED307C-08EE-4043-BF77-1F47DA2F69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00" y="1680753"/>
            <a:ext cx="1518344" cy="50331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720" y="1795886"/>
            <a:ext cx="1926638" cy="36275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98" y="2652608"/>
            <a:ext cx="1518343" cy="67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177" y="4632497"/>
            <a:ext cx="1910703" cy="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614" y="5423642"/>
            <a:ext cx="1406510" cy="452568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6144" y="1531461"/>
            <a:ext cx="1350013" cy="8591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E3B23AB-CFC4-4F9D-BCA1-DE3C1BBBE57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645" y="2809083"/>
            <a:ext cx="1460095" cy="503082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6233" y="5511681"/>
            <a:ext cx="1895074" cy="55599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676" t="1736" r="1784" b="1234"/>
          <a:stretch/>
        </p:blipFill>
        <p:spPr>
          <a:xfrm>
            <a:off x="2105919" y="3608601"/>
            <a:ext cx="879353" cy="685414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63365" y="5465575"/>
            <a:ext cx="2139883" cy="49381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254BE302-8277-BD42-94A6-88BBCEC90DF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r="20936"/>
          <a:stretch/>
        </p:blipFill>
        <p:spPr>
          <a:xfrm>
            <a:off x="2270212" y="2554038"/>
            <a:ext cx="826316" cy="805765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F84E9AE-E9F7-4B4C-AC09-17D5F67917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4040" y="2717359"/>
            <a:ext cx="2818180" cy="54364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4FB758FD-48B5-A44F-B168-433D9E7A11A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3183" y="5385905"/>
            <a:ext cx="1023313" cy="858543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6EB0C16B-E108-6B45-AB3D-A2C7715D474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0991" y="4441742"/>
            <a:ext cx="704897" cy="66321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EB5515B-B638-6F4E-80BA-E5754C843B1F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18" y="5396822"/>
            <a:ext cx="747080" cy="74708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31" y="4692537"/>
            <a:ext cx="1475596" cy="36726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E21A7A19-21DA-DEA3-1CD3-55522E8E1B43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83" y="1899548"/>
            <a:ext cx="2002353" cy="191715"/>
          </a:xfrm>
          <a:prstGeom prst="rect">
            <a:avLst/>
          </a:prstGeom>
        </p:spPr>
      </p:pic>
      <p:pic>
        <p:nvPicPr>
          <p:cNvPr id="42" name="Grafik 41" descr="Ein Bild, das Text, Uhr, ClipArt enthält.&#10;&#10;Automatisch generierte Beschreibung">
            <a:extLst>
              <a:ext uri="{FF2B5EF4-FFF2-40B4-BE49-F238E27FC236}">
                <a16:creationId xmlns:a16="http://schemas.microsoft.com/office/drawing/2014/main" id="{240AC0A8-BE49-0140-D3D5-A4EF98CEE45B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1798979"/>
            <a:ext cx="1388650" cy="436574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6A83C16D-5D13-CB04-55F0-44D28BC35E59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07" y="2585354"/>
            <a:ext cx="1238851" cy="617525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B1F5C78A-2937-66AF-72E7-E2E39CAF4F02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58" y="2507255"/>
            <a:ext cx="1475596" cy="818495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2937E56A-384B-9D2A-011D-5B19EA60F467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4" y="3667006"/>
            <a:ext cx="1131739" cy="601021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3EFDB5D8-72C1-9D74-9F66-1F177B846603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78" y="3808286"/>
            <a:ext cx="1760976" cy="356434"/>
          </a:xfrm>
          <a:prstGeom prst="rect">
            <a:avLst/>
          </a:prstGeom>
        </p:spPr>
      </p:pic>
      <p:pic>
        <p:nvPicPr>
          <p:cNvPr id="56" name="Grafik 55" descr="Ein Bild, das Text, Schild, dunkel enthält.&#10;&#10;Automatisch generierte Beschreibung">
            <a:extLst>
              <a:ext uri="{FF2B5EF4-FFF2-40B4-BE49-F238E27FC236}">
                <a16:creationId xmlns:a16="http://schemas.microsoft.com/office/drawing/2014/main" id="{A0775ED8-9C22-5DE6-CFD2-AACF3A661001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80" y="3452119"/>
            <a:ext cx="1903273" cy="780342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3F13F00D-115E-B2A7-1A28-2F93FE173D73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4" y="4599807"/>
            <a:ext cx="1546947" cy="478505"/>
          </a:xfrm>
          <a:prstGeom prst="rect">
            <a:avLst/>
          </a:prstGeom>
        </p:spPr>
      </p:pic>
      <p:pic>
        <p:nvPicPr>
          <p:cNvPr id="60" name="Grafik 59" descr="Ein Bild, das Text, Teller, Geschirr, ClipArt enthält.&#10;&#10;Automatisch generierte Beschreibung">
            <a:extLst>
              <a:ext uri="{FF2B5EF4-FFF2-40B4-BE49-F238E27FC236}">
                <a16:creationId xmlns:a16="http://schemas.microsoft.com/office/drawing/2014/main" id="{477C2313-CC6E-2C93-4BEE-E32C31583606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83" y="4518632"/>
            <a:ext cx="1335922" cy="467668"/>
          </a:xfrm>
          <a:prstGeom prst="rect">
            <a:avLst/>
          </a:prstGeom>
        </p:spPr>
      </p:pic>
      <p:pic>
        <p:nvPicPr>
          <p:cNvPr id="66" name="Grafik 65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B696B8C-29C9-1294-A187-4E0E6444D3D7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655" y="5533120"/>
            <a:ext cx="1309222" cy="358727"/>
          </a:xfrm>
          <a:prstGeom prst="rect">
            <a:avLst/>
          </a:prstGeom>
        </p:spPr>
      </p:pic>
      <p:pic>
        <p:nvPicPr>
          <p:cNvPr id="68" name="Grafik 67" descr="Ein Bild, das Text, Schild, ClipArt enthält.&#10;&#10;Automatisch generierte Beschreibung">
            <a:extLst>
              <a:ext uri="{FF2B5EF4-FFF2-40B4-BE49-F238E27FC236}">
                <a16:creationId xmlns:a16="http://schemas.microsoft.com/office/drawing/2014/main" id="{24A9889E-39E0-42A2-2BC7-F96F1B88B715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94" y="5464505"/>
            <a:ext cx="1079497" cy="611715"/>
          </a:xfrm>
          <a:prstGeom prst="rect">
            <a:avLst/>
          </a:prstGeom>
        </p:spPr>
      </p:pic>
      <p:pic>
        <p:nvPicPr>
          <p:cNvPr id="70" name="Grafik 6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15670A5A-303A-BA10-F093-C8141CF4A9A9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84" y="3643210"/>
            <a:ext cx="1406511" cy="576670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2645C62-2A99-362E-05E9-A4A57B3FF25A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6" t="17332" b="12056"/>
          <a:stretch/>
        </p:blipFill>
        <p:spPr>
          <a:xfrm>
            <a:off x="9950415" y="1601166"/>
            <a:ext cx="1909534" cy="80921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E78B381-9456-3B9D-CF7D-77A38519C6A1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24" y="907564"/>
            <a:ext cx="855696" cy="48419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E4EBB02-1CBD-052B-D0D7-11F7DF43398C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46" y="981790"/>
            <a:ext cx="1762820" cy="44070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E537D9B-1388-9D7B-07D6-219A963F6973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282550" y="973514"/>
            <a:ext cx="1344416" cy="51789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94BC82B-3EEE-F348-D0EF-853EFCC60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985" y="1028598"/>
            <a:ext cx="1614735" cy="2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33E3D5A-2C02-63A8-7295-C6E5CD9E39B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68681" y="971096"/>
            <a:ext cx="1233931" cy="367748"/>
          </a:xfrm>
          <a:prstGeom prst="rect">
            <a:avLst/>
          </a:prstGeom>
        </p:spPr>
      </p:pic>
      <p:pic>
        <p:nvPicPr>
          <p:cNvPr id="16" name="Grafik 15" descr="Ein Bild, das Schrift, weiß, Design enthält.&#10;&#10;Automatisch generierte Beschreibung">
            <a:extLst>
              <a:ext uri="{FF2B5EF4-FFF2-40B4-BE49-F238E27FC236}">
                <a16:creationId xmlns:a16="http://schemas.microsoft.com/office/drawing/2014/main" id="{6D950553-85B5-5020-D3A4-4FCEF616ED57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t="42177" r="9766" b="41581"/>
          <a:stretch/>
        </p:blipFill>
        <p:spPr>
          <a:xfrm>
            <a:off x="9020781" y="4622447"/>
            <a:ext cx="2706925" cy="30180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96B533E-71CE-6718-43C1-9708AD7339E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950415" y="3683215"/>
            <a:ext cx="1460095" cy="5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9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4752000" y="1368000"/>
            <a:ext cx="6975706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Über 100 Jahre Erfahrung am Standort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Hohe Flexibilität und Geschwindigkeit für unsere Kunden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State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of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the Art – Technik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Hohe Fertigungstiefe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Gießen fast aller Eisengusswerkstoffe bei höchstem Qualitätsstandard</a:t>
            </a:r>
          </a:p>
        </p:txBody>
      </p:sp>
      <p:pic>
        <p:nvPicPr>
          <p:cNvPr id="7" name="Grafik 6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A0CEAC70-8D71-3349-B29D-69809F1B5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7" r="9073"/>
          <a:stretch/>
        </p:blipFill>
        <p:spPr>
          <a:xfrm>
            <a:off x="0" y="1368000"/>
            <a:ext cx="4322618" cy="432000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9E8AFA3C-1791-A54B-B6CA-02123A73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6727388" cy="549714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Eisenguss mit Erfahrung</a:t>
            </a:r>
          </a:p>
        </p:txBody>
      </p:sp>
    </p:spTree>
    <p:extLst>
      <p:ext uri="{BB962C8B-B14F-4D97-AF65-F5344CB8AC3E}">
        <p14:creationId xmlns:p14="http://schemas.microsoft.com/office/powerpoint/2010/main" val="2548644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000"/>
            <a:ext cx="6321982" cy="589973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Leistungsspektrum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4752000" y="1368000"/>
            <a:ext cx="6975706" cy="34317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11150" lvl="1" indent="-287020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Herstellung von Kleinserien bis zu Großserien von 1.000.000 Stück/Jahr</a:t>
            </a:r>
            <a:endParaRPr lang="de-DE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  <a:p>
            <a:pPr marL="311150" lvl="1" indent="-287020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Teilegewichte von 0,5 kg bis 35 kg/Stück mit maximalen Abmaßen von 700 mm x 500 mm</a:t>
            </a:r>
          </a:p>
          <a:p>
            <a:pPr marL="311150" lvl="1" indent="-287020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Besonderes </a:t>
            </a:r>
            <a:r>
              <a:rPr lang="de-AT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Know-How</a:t>
            </a: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 bei komplexen kernintensiven Gussteilen und Heißwerkstoffen</a:t>
            </a:r>
          </a:p>
          <a:p>
            <a:pPr marL="311150" lvl="1" indent="-287020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/>
                <a:cs typeface="Arial" panose="020B0604020202020204" pitchFamily="34" charset="0"/>
              </a:rPr>
              <a:t>Herstellung von Erstmusterteilen identisch zum Serienprozess in kürzester Zeit</a:t>
            </a:r>
            <a:endParaRPr lang="de-AT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ource Sans Pro"/>
              <a:cs typeface="Arial" panose="020B0604020202020204" pitchFamily="34" charset="0"/>
            </a:endParaRPr>
          </a:p>
        </p:txBody>
      </p:sp>
      <p:pic>
        <p:nvPicPr>
          <p:cNvPr id="7" name="Grafik 6" descr="Ein Bild, das Kochen enthält.&#10;&#10;Automatisch generierte Beschreibung">
            <a:extLst>
              <a:ext uri="{FF2B5EF4-FFF2-40B4-BE49-F238E27FC236}">
                <a16:creationId xmlns:a16="http://schemas.microsoft.com/office/drawing/2014/main" id="{9ED313EF-3C39-714F-A8E2-5BBC91CCDD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r="7994"/>
          <a:stretch/>
        </p:blipFill>
        <p:spPr>
          <a:xfrm>
            <a:off x="0" y="1368000"/>
            <a:ext cx="432261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55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76799" y="396000"/>
            <a:ext cx="3434803" cy="457166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Produkte PKW </a:t>
            </a:r>
          </a:p>
        </p:txBody>
      </p:sp>
      <p:sp>
        <p:nvSpPr>
          <p:cNvPr id="18" name="Fußzeilenplatzhalter 5">
            <a:extLst>
              <a:ext uri="{FF2B5EF4-FFF2-40B4-BE49-F238E27FC236}">
                <a16:creationId xmlns:a16="http://schemas.microsoft.com/office/drawing/2014/main" id="{9D1BBC0A-2326-1E43-9349-D011A6B06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pic>
        <p:nvPicPr>
          <p:cNvPr id="4" name="Grafik 3" descr="Ein Bild, das Metallwaren, Zahnrad enthält.&#10;&#10;Automatisch generierte Beschreibung">
            <a:extLst>
              <a:ext uri="{FF2B5EF4-FFF2-40B4-BE49-F238E27FC236}">
                <a16:creationId xmlns:a16="http://schemas.microsoft.com/office/drawing/2014/main" id="{31044617-CBF8-0249-8141-310B76CBB1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024" y="1263680"/>
            <a:ext cx="2520000" cy="2520000"/>
          </a:xfrm>
          <a:prstGeom prst="rect">
            <a:avLst/>
          </a:prstGeom>
        </p:spPr>
      </p:pic>
      <p:pic>
        <p:nvPicPr>
          <p:cNvPr id="8" name="Grafik 7" descr="Ein Bild, das Rad enthält.&#10;&#10;Automatisch generierte Beschreibung">
            <a:extLst>
              <a:ext uri="{FF2B5EF4-FFF2-40B4-BE49-F238E27FC236}">
                <a16:creationId xmlns:a16="http://schemas.microsoft.com/office/drawing/2014/main" id="{11908C18-3962-3541-8FA9-6EB2C88F96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008" y="1772118"/>
            <a:ext cx="2868267" cy="290625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32" y="3894872"/>
            <a:ext cx="3222577" cy="2143797"/>
          </a:xfrm>
          <a:prstGeom prst="rect">
            <a:avLst/>
          </a:prstGeom>
        </p:spPr>
      </p:pic>
      <p:pic>
        <p:nvPicPr>
          <p:cNvPr id="7" name="Grafik 6" descr="Ein Bild, das draußen, Auto enthält.&#10;&#10;Automatisch generierte Beschreibung">
            <a:extLst>
              <a:ext uri="{FF2B5EF4-FFF2-40B4-BE49-F238E27FC236}">
                <a16:creationId xmlns:a16="http://schemas.microsoft.com/office/drawing/2014/main" id="{46897B92-7943-53B7-34A6-C0CA828ED5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76799" y="396000"/>
            <a:ext cx="4675318" cy="457166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Produkte Nutzfahrzeuge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6E0618-31C7-1647-8AEA-1AE47C960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53"/>
          <a:stretch/>
        </p:blipFill>
        <p:spPr>
          <a:xfrm>
            <a:off x="1" y="1368000"/>
            <a:ext cx="4322618" cy="4320000"/>
          </a:xfrm>
          <a:prstGeom prst="rect">
            <a:avLst/>
          </a:prstGeom>
        </p:spPr>
      </p:pic>
      <p:sp>
        <p:nvSpPr>
          <p:cNvPr id="25" name="Fußzeilenplatzhalter 5">
            <a:extLst>
              <a:ext uri="{FF2B5EF4-FFF2-40B4-BE49-F238E27FC236}">
                <a16:creationId xmlns:a16="http://schemas.microsoft.com/office/drawing/2014/main" id="{4533C800-CAA4-8C44-81BF-927D64D38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pic>
        <p:nvPicPr>
          <p:cNvPr id="2" name="Grafik 1" descr="Ein Bild, das drinnen enthält.&#10;&#10;Beschreibung automatisch generiert.">
            <a:extLst>
              <a:ext uri="{FF2B5EF4-FFF2-40B4-BE49-F238E27FC236}">
                <a16:creationId xmlns:a16="http://schemas.microsoft.com/office/drawing/2014/main" id="{11287EB8-80C6-9E9E-0A22-7A6804CFD7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66" y="1410524"/>
            <a:ext cx="4178813" cy="167988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44561F7-4898-D645-A380-CEE0036946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94" y="2086408"/>
            <a:ext cx="2520000" cy="2520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26" y="3345575"/>
            <a:ext cx="3161268" cy="20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2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Ein Bild, das Gras, Himmel, draußen, Landmaschine enthält.&#10;&#10;Beschreibung automatisch generiert.">
            <a:extLst>
              <a:ext uri="{FF2B5EF4-FFF2-40B4-BE49-F238E27FC236}">
                <a16:creationId xmlns:a16="http://schemas.microsoft.com/office/drawing/2014/main" id="{5D5CE62E-1A5A-C40E-ED8D-7665FD0EF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" y="1366554"/>
            <a:ext cx="4317167" cy="431716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91740" y="396000"/>
            <a:ext cx="5003626" cy="457166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ea typeface="Source Sans Pro Semibold"/>
                <a:cs typeface="Arial" panose="020B0604020202020204" pitchFamily="34" charset="0"/>
              </a:rPr>
              <a:t>Produkte Landwirtschaft</a:t>
            </a:r>
            <a:endParaRPr lang="de-D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ußzeilenplatzhalter 5">
            <a:extLst>
              <a:ext uri="{FF2B5EF4-FFF2-40B4-BE49-F238E27FC236}">
                <a16:creationId xmlns:a16="http://schemas.microsoft.com/office/drawing/2014/main" id="{7B593ACA-17F2-0B41-861A-94DDCDD17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pic>
        <p:nvPicPr>
          <p:cNvPr id="5" name="Grafik 4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56989954-E318-1AA4-282E-1E7BA23423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87" y="1639089"/>
            <a:ext cx="2090057" cy="313508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619" y="1431493"/>
            <a:ext cx="2125417" cy="159429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95475" y="33431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7" name="Grafik 19" descr="image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84" y="3652366"/>
            <a:ext cx="1600200" cy="166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75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239" y="1448731"/>
            <a:ext cx="2706670" cy="1953759"/>
          </a:xfrm>
          <a:prstGeom prst="rect">
            <a:avLst/>
          </a:prstGeom>
        </p:spPr>
      </p:pic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76798" y="396000"/>
            <a:ext cx="6854533" cy="457166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Produkte Industrielle Anwendungen </a:t>
            </a:r>
          </a:p>
        </p:txBody>
      </p:sp>
      <p:sp>
        <p:nvSpPr>
          <p:cNvPr id="19" name="Fußzeilenplatzhalter 5">
            <a:extLst>
              <a:ext uri="{FF2B5EF4-FFF2-40B4-BE49-F238E27FC236}">
                <a16:creationId xmlns:a16="http://schemas.microsoft.com/office/drawing/2014/main" id="{7B593ACA-17F2-0B41-861A-94DDCDD17B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A58688-295E-5D42-8F84-52B65C2A14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32" y="2060269"/>
            <a:ext cx="2520000" cy="2520000"/>
          </a:xfrm>
          <a:prstGeom prst="rect">
            <a:avLst/>
          </a:prstGeom>
        </p:spPr>
      </p:pic>
      <p:pic>
        <p:nvPicPr>
          <p:cNvPr id="6" name="Grafik 5" descr="Ein Bild, das Himmel, draußen, Transport, Löffelbagger enthält.&#10;&#10;Automatisch generierte Beschreibung">
            <a:extLst>
              <a:ext uri="{FF2B5EF4-FFF2-40B4-BE49-F238E27FC236}">
                <a16:creationId xmlns:a16="http://schemas.microsoft.com/office/drawing/2014/main" id="{8969D8E7-8850-3047-ACBF-D82FC99598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8000"/>
            <a:ext cx="4320000" cy="432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613" y="3777276"/>
            <a:ext cx="2436745" cy="220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23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4E36D-24B3-4245-BB4F-73622C3A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6658"/>
            <a:ext cx="6850808" cy="701879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Eigener Modellbau mit Konstruktion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E919B6-55F1-1A47-A930-1AED3200A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493" y="6408000"/>
            <a:ext cx="684213" cy="432000"/>
          </a:xfrm>
        </p:spPr>
        <p:txBody>
          <a:bodyPr/>
          <a:lstStyle/>
          <a:p>
            <a:pPr>
              <a:defRPr/>
            </a:pPr>
            <a:fld id="{C2444F85-0F33-1344-AE98-2983B8E0DE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9F124B-4EC3-0142-9EBC-541020944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406" y="6408000"/>
            <a:ext cx="3751262" cy="432000"/>
          </a:xfrm>
        </p:spPr>
        <p:txBody>
          <a:bodyPr/>
          <a:lstStyle/>
          <a:p>
            <a:pPr>
              <a:defRPr/>
            </a:pPr>
            <a:r>
              <a:rPr lang="en-US"/>
              <a:t>MRB </a:t>
            </a:r>
            <a:r>
              <a:rPr lang="en-US" err="1"/>
              <a:t>Guss</a:t>
            </a:r>
            <a:r>
              <a:rPr lang="en-US"/>
              <a:t> | </a:t>
            </a:r>
            <a:fld id="{CA9A6A06-8F74-384B-9C76-BA417014508B}" type="datetime1">
              <a:rPr lang="de-AT" smtClean="0"/>
              <a:t>03.04.2026</a:t>
            </a:fld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4752000" y="1368000"/>
            <a:ext cx="6975706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Eigene Konstruktion und Simulation 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3 CNC-Fräsmaschinen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3-D Druck für Anschauungsmodelle und Messprogrammerstellung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Serienwerkzeuge aus verschleißfestem Kunststoff oder Stahl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Herstellung im eigenen Modellbau und/oder mit externen Partnern</a:t>
            </a:r>
          </a:p>
          <a:p>
            <a:pPr marL="311150" lvl="1" indent="-287338" eaLnBrk="1" hangingPunct="1">
              <a:spcBef>
                <a:spcPts val="1000"/>
              </a:spcBef>
              <a:buClr>
                <a:srgbClr val="C8102E"/>
              </a:buClr>
              <a:buSzPct val="80000"/>
              <a:buFont typeface="Wingdings 3" pitchFamily="2" charset="2"/>
              <a:buChar char=""/>
            </a:pPr>
            <a:r>
              <a:rPr lang="de-AT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Gelernte Modellbauer und Werkzeugmacher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05206869-365A-6D4A-AD70-3C2459EAE9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r="18257"/>
          <a:stretch/>
        </p:blipFill>
        <p:spPr>
          <a:xfrm>
            <a:off x="0" y="1368000"/>
            <a:ext cx="432261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893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RB-Guss_PP-Vorlage_V2" id="{F212FAB0-8377-1045-88C9-FA55A59515D6}" vid="{F2CF7F1C-8B3E-2F47-9B1B-47C5F98A2DC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Facette</Template>
  <TotalTime>0</TotalTime>
  <Words>530</Words>
  <Application>Microsoft Office PowerPoint</Application>
  <PresentationFormat>Breitbild</PresentationFormat>
  <Paragraphs>151</Paragraphs>
  <Slides>21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Calibri</vt:lpstr>
      <vt:lpstr>Source Sans Pro</vt:lpstr>
      <vt:lpstr>Source Sans Pro Semibold</vt:lpstr>
      <vt:lpstr>Trebuchet MS</vt:lpstr>
      <vt:lpstr>Wingdings</vt:lpstr>
      <vt:lpstr>Wingdings 3</vt:lpstr>
      <vt:lpstr>Facette</vt:lpstr>
      <vt:lpstr>PowerPoint-Präsentation</vt:lpstr>
      <vt:lpstr>Überblick</vt:lpstr>
      <vt:lpstr>Eisenguss mit Erfahrung</vt:lpstr>
      <vt:lpstr>Leistungsspektrum</vt:lpstr>
      <vt:lpstr>Produkte PKW </vt:lpstr>
      <vt:lpstr>Produkte Nutzfahrzeuge </vt:lpstr>
      <vt:lpstr>Produkte Landwirtschaft</vt:lpstr>
      <vt:lpstr>Produkte Industrielle Anwendungen </vt:lpstr>
      <vt:lpstr>Eigener Modellbau mit Konstruktion</vt:lpstr>
      <vt:lpstr>Kernmacherei</vt:lpstr>
      <vt:lpstr>Schmelzerei</vt:lpstr>
      <vt:lpstr>Werkstoffe </vt:lpstr>
      <vt:lpstr>Werkstoffe </vt:lpstr>
      <vt:lpstr>Formanlage</vt:lpstr>
      <vt:lpstr>Rohguss</vt:lpstr>
      <vt:lpstr>Bearbeitung</vt:lpstr>
      <vt:lpstr>Eigene Automatisierungsabteilung</vt:lpstr>
      <vt:lpstr>Qualitätsausstattung</vt:lpstr>
      <vt:lpstr>Laborausstattung</vt:lpstr>
      <vt:lpstr>Zertifizierungen</vt:lpstr>
      <vt:lpstr>Kunden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Simon</dc:creator>
  <cp:lastModifiedBy>Hölzl Katharina</cp:lastModifiedBy>
  <cp:revision>68</cp:revision>
  <cp:lastPrinted>2023-03-02T11:19:44Z</cp:lastPrinted>
  <dcterms:created xsi:type="dcterms:W3CDTF">2019-09-25T07:33:21Z</dcterms:created>
  <dcterms:modified xsi:type="dcterms:W3CDTF">2026-04-03T09:02:47Z</dcterms:modified>
</cp:coreProperties>
</file>